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7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376708"/>
          </a:xfrm>
        </p:spPr>
        <p:txBody>
          <a:bodyPr/>
          <a:lstStyle/>
          <a:p>
            <a:r>
              <a:rPr lang="ru-RU" dirty="0" smtClean="0"/>
              <a:t> Летний отдых детей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325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836712"/>
            <a:ext cx="3816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Одна из главных целей организованного православного отдыха — помощь в духовном возрастании участников отдыха через совместную молитву, паломничество, посильный труд, творчество и общение</a:t>
            </a:r>
          </a:p>
        </p:txBody>
      </p:sp>
    </p:spTree>
    <p:extLst>
      <p:ext uri="{BB962C8B-B14F-4D97-AF65-F5344CB8AC3E}">
        <p14:creationId xmlns:p14="http://schemas.microsoft.com/office/powerpoint/2010/main" val="42905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Должна </a:t>
            </a:r>
            <a:r>
              <a:rPr lang="ru-RU" sz="2800" dirty="0"/>
              <a:t>иметься в наличии следующая  базовая документация: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положение о лагере и (или) устав лагеря;</a:t>
            </a:r>
          </a:p>
          <a:p>
            <a:r>
              <a:rPr lang="ru-RU" dirty="0" smtClean="0"/>
              <a:t>организационно-штатная </a:t>
            </a:r>
            <a:r>
              <a:rPr lang="ru-RU" dirty="0"/>
              <a:t>структура лагеря;</a:t>
            </a:r>
          </a:p>
          <a:p>
            <a:r>
              <a:rPr lang="ru-RU" b="1" dirty="0"/>
              <a:t>организационные документы деятельности лагеря</a:t>
            </a:r>
            <a:r>
              <a:rPr lang="ru-RU" dirty="0"/>
              <a:t> (руководства, правила, методики, инструкции, в том числе по обеспечению безопасности жизнедеятельности детей в период пребывания в лагере и в случаях чрезвычайных ситуаций и аномальных природных явлений), заверенные в установленном порядке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программа  летнего отдыха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1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ru-RU" dirty="0" smtClean="0"/>
              <a:t> Необходимо иметь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6777317" cy="41764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Программы летнего отдыха детей ,</a:t>
            </a:r>
          </a:p>
          <a:p>
            <a:r>
              <a:rPr lang="ru-RU" dirty="0"/>
              <a:t>планы мероприятий по организации досуга детей</a:t>
            </a:r>
            <a:r>
              <a:rPr lang="ru-RU" dirty="0" smtClean="0"/>
              <a:t>;</a:t>
            </a:r>
          </a:p>
          <a:p>
            <a:r>
              <a:rPr lang="ru-RU" dirty="0"/>
              <a:t>сведения об укомплектованности лагеря педагогическими </a:t>
            </a:r>
            <a:r>
              <a:rPr lang="ru-RU" dirty="0" smtClean="0"/>
              <a:t>кадрами,</a:t>
            </a:r>
          </a:p>
          <a:p>
            <a:r>
              <a:rPr lang="ru-RU" dirty="0"/>
              <a:t>приказы: по кадрам, в том числе о назначении руководителя лагеря (смены лагеря), о мерах противопожарной безопасности, об охране жизни и здоровья детей</a:t>
            </a:r>
            <a:r>
              <a:rPr lang="ru-RU" dirty="0" smtClean="0"/>
              <a:t>,</a:t>
            </a:r>
          </a:p>
          <a:p>
            <a:r>
              <a:rPr lang="ru-RU" dirty="0"/>
              <a:t>план эвакуации детей на случай пожара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smtClean="0"/>
              <a:t>списки детей,</a:t>
            </a:r>
          </a:p>
          <a:p>
            <a:r>
              <a:rPr lang="ru-RU" dirty="0" smtClean="0"/>
              <a:t>Согласие родителей или разрешение </a:t>
            </a:r>
            <a:r>
              <a:rPr lang="ru-RU" dirty="0"/>
              <a:t>от родителей,</a:t>
            </a:r>
          </a:p>
          <a:p>
            <a:pPr marL="68580" indent="0">
              <a:buNone/>
            </a:pPr>
            <a:r>
              <a:rPr lang="ru-RU" sz="2100" i="1" dirty="0" smtClean="0"/>
              <a:t>Копии </a:t>
            </a:r>
            <a:r>
              <a:rPr lang="ru-RU" sz="2100" i="1" dirty="0"/>
              <a:t>свидетельств о рождении и медицинского полиса на каждого ребёнка. Справка от педиатра приветствуется</a:t>
            </a:r>
            <a:r>
              <a:rPr lang="ru-RU" i="1" dirty="0"/>
              <a:t>.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2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Самое главное в организации лагеря: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найти подходящее для него место.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еще важнее — дружный и ответственный коллектив взрослых. Лучше всего, когда на одного взрослого приходится по пять-шесть детей, не больше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каждого дня нужно продумать свою программу,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не менее важно, чем организованное питание. </a:t>
            </a:r>
            <a:endParaRPr lang="ru-RU" dirty="0" smtClean="0"/>
          </a:p>
          <a:p>
            <a:r>
              <a:rPr lang="ru-RU" dirty="0" smtClean="0"/>
              <a:t>Еще </a:t>
            </a:r>
            <a:r>
              <a:rPr lang="ru-RU" dirty="0"/>
              <a:t>необходимо, чтобы был врач и чтобы в распоряжении лагеря имелся транспорт.</a:t>
            </a:r>
          </a:p>
        </p:txBody>
      </p:sp>
    </p:spTree>
    <p:extLst>
      <p:ext uri="{BB962C8B-B14F-4D97-AF65-F5344CB8AC3E}">
        <p14:creationId xmlns:p14="http://schemas.microsoft.com/office/powerpoint/2010/main" val="38859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024744" cy="3913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Епархиальный отдел по организованному православному отдыху паломничеству и православному туризму Московской епархии Русской Православной Церкви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Паломничество и православный отдых в Московской области. Организационно-правовые требования и рекомендации.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733256"/>
            <a:ext cx="6777317" cy="531421"/>
          </a:xfrm>
        </p:spPr>
        <p:txBody>
          <a:bodyPr/>
          <a:lstStyle/>
          <a:p>
            <a:r>
              <a:rPr lang="en-US" dirty="0"/>
              <a:t>http://pro.cerkov.ru/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5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Рекомендации Епархиального отдела по организованному православному отдыху, паломничеству и православному туризму по организации поездок, путешествий, паломничеств, иных мероприятий и объектов в области православного отдыха на 2018–2019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2048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Развивать православный отдых, паломничество и православный туризм по святым и историческим местам </a:t>
            </a:r>
            <a:r>
              <a:rPr lang="ru-RU" dirty="0" smtClean="0"/>
              <a:t>России</a:t>
            </a:r>
          </a:p>
          <a:p>
            <a:r>
              <a:rPr lang="ru-RU" dirty="0" smtClean="0"/>
              <a:t>При </a:t>
            </a:r>
            <a:r>
              <a:rPr lang="ru-RU" dirty="0"/>
              <a:t>организации объектов (мероприятий) православного отдыха руководствоваться требованиями действующего законодательства и рекомендациями Отдела;</a:t>
            </a:r>
          </a:p>
          <a:p>
            <a:r>
              <a:rPr lang="ru-RU" dirty="0" smtClean="0"/>
              <a:t>При </a:t>
            </a:r>
            <a:r>
              <a:rPr lang="ru-RU" dirty="0"/>
              <a:t>организации объектов (мероприятий) православного отдыха способствовать воспитанию молодого поколения на основе национальной идентичности, истории и культуры, духовных и патриотических традиций России на примере подвигов благочестия и самопожертвования героев нашего Отечества;</a:t>
            </a:r>
          </a:p>
          <a:p>
            <a:r>
              <a:rPr lang="ru-RU" b="1" dirty="0" smtClean="0"/>
              <a:t>Включать </a:t>
            </a:r>
            <a:r>
              <a:rPr lang="ru-RU" b="1" dirty="0"/>
              <a:t>в программы православного отдыха, паломничеств и путешествий мероприятия, посвященные теме XXVII Международных Рождественских образовательных чтений «Молодежь: свобода и ответственность</a:t>
            </a:r>
            <a:r>
              <a:rPr lang="ru-RU" b="1" dirty="0" smtClean="0"/>
              <a:t>»;</a:t>
            </a:r>
          </a:p>
          <a:p>
            <a:r>
              <a:rPr lang="ru-RU" dirty="0" smtClean="0"/>
              <a:t>Включать </a:t>
            </a:r>
            <a:r>
              <a:rPr lang="ru-RU" dirty="0"/>
              <a:t>в программы православного отдыха, </a:t>
            </a:r>
            <a:r>
              <a:rPr lang="ru-RU" b="1" dirty="0"/>
              <a:t>паломничеств и путешествий тематические мероприятия, в особенности посвященные памяти </a:t>
            </a:r>
            <a:r>
              <a:rPr lang="ru-RU" b="1" dirty="0" err="1"/>
              <a:t>новомучеников</a:t>
            </a:r>
            <a:r>
              <a:rPr lang="ru-RU" b="1" dirty="0" smtClean="0"/>
              <a:t>.</a:t>
            </a:r>
          </a:p>
          <a:p>
            <a:r>
              <a:rPr lang="ru-RU" dirty="0"/>
              <a:t>Развивать </a:t>
            </a:r>
            <a:r>
              <a:rPr lang="ru-RU" b="1" dirty="0"/>
              <a:t>различные формы семейного отдыха </a:t>
            </a:r>
            <a:r>
              <a:rPr lang="ru-RU" dirty="0"/>
              <a:t>как средство для формирования здорового семейного мировоззрения, единения детей и родителей, приобщения их к традиционным семейным ценностям, культуре, многовековым духовным традициям Отечества, воспитания патриотизма;</a:t>
            </a:r>
          </a:p>
        </p:txBody>
      </p:sp>
    </p:spTree>
    <p:extLst>
      <p:ext uri="{BB962C8B-B14F-4D97-AF65-F5344CB8AC3E}">
        <p14:creationId xmlns:p14="http://schemas.microsoft.com/office/powerpoint/2010/main" val="26373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Семейный отдых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отношении семейного отдыха законом не регламентированы специальные условия для его организации. Не предусмотрено и обязательное уведомление указанных Вами структур. </a:t>
            </a:r>
          </a:p>
          <a:p>
            <a:r>
              <a:rPr lang="ru-RU" dirty="0"/>
              <a:t>Перед началом отдыха желательно получить у руководства местной администрации и УВД, медицинских учреждений контакты ее сотрудников, с которыми можно будет решать возникающие вопросы.</a:t>
            </a:r>
          </a:p>
          <a:p>
            <a:r>
              <a:rPr lang="ru-RU" dirty="0"/>
              <a:t>Для оказания, при необходимости, первой медицинской помощи среди участников отдыха желательно иметь профессиональных медицинских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23057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До 14 сентября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Отчет с предоставлением  фотографий о проведении летней компании:</a:t>
            </a:r>
          </a:p>
          <a:p>
            <a:pPr lvl="2"/>
            <a:r>
              <a:rPr lang="ru-RU" dirty="0" smtClean="0"/>
              <a:t>Форма  отдыха</a:t>
            </a:r>
          </a:p>
          <a:p>
            <a:pPr lvl="2"/>
            <a:r>
              <a:rPr lang="ru-RU" dirty="0" smtClean="0"/>
              <a:t>Количество  участников </a:t>
            </a:r>
          </a:p>
          <a:p>
            <a:pPr lvl="2"/>
            <a:r>
              <a:rPr lang="ru-RU" dirty="0"/>
              <a:t> </a:t>
            </a:r>
            <a:r>
              <a:rPr lang="ru-RU" dirty="0" smtClean="0"/>
              <a:t>Мероприятия</a:t>
            </a:r>
          </a:p>
          <a:p>
            <a:pPr lvl="2"/>
            <a:r>
              <a:rPr lang="ru-RU" dirty="0"/>
              <a:t> </a:t>
            </a:r>
            <a:r>
              <a:rPr lang="ru-RU" dirty="0" smtClean="0"/>
              <a:t>Фотоотчет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5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"/>
          <a:stretch/>
        </p:blipFill>
        <p:spPr bwMode="auto">
          <a:xfrm>
            <a:off x="485070" y="2564904"/>
            <a:ext cx="826339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8" b="89932" l="2344" r="978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65024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5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376708"/>
          </a:xfrm>
        </p:spPr>
        <p:txBody>
          <a:bodyPr/>
          <a:lstStyle/>
          <a:p>
            <a:r>
              <a:rPr lang="ru-RU" dirty="0" smtClean="0"/>
              <a:t> Летний отдых детей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325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836712"/>
            <a:ext cx="3816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Православный отдых – это воспитательная форма </a:t>
            </a:r>
            <a:r>
              <a:rPr lang="ru-RU" b="1" u="sng" dirty="0">
                <a:solidFill>
                  <a:srgbClr val="FF0000"/>
                </a:solidFill>
              </a:rPr>
              <a:t>миссионерской деятельности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охватывающая как духовную, так и материальную сферы человеческого бытия и направленная на распространение Православной веры,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воцерковление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людей и передачу опыта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богообщения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посредством личного участия в таинственной жизни Церкви.</a:t>
            </a:r>
          </a:p>
        </p:txBody>
      </p:sp>
    </p:spTree>
    <p:extLst>
      <p:ext uri="{BB962C8B-B14F-4D97-AF65-F5344CB8AC3E}">
        <p14:creationId xmlns:p14="http://schemas.microsoft.com/office/powerpoint/2010/main" val="3612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6777317" cy="4248472"/>
          </a:xfrm>
        </p:spPr>
        <p:txBody>
          <a:bodyPr>
            <a:normAutofit/>
          </a:bodyPr>
          <a:lstStyle/>
          <a:p>
            <a:r>
              <a:rPr lang="ru-RU" dirty="0"/>
              <a:t>семейный, </a:t>
            </a:r>
            <a:endParaRPr lang="ru-RU" dirty="0" smtClean="0"/>
          </a:p>
          <a:p>
            <a:r>
              <a:rPr lang="ru-RU" dirty="0" smtClean="0"/>
              <a:t>детский </a:t>
            </a:r>
            <a:r>
              <a:rPr lang="ru-RU" dirty="0"/>
              <a:t>или молодежный </a:t>
            </a:r>
            <a:r>
              <a:rPr lang="ru-RU" dirty="0" smtClean="0"/>
              <a:t>лагерь,</a:t>
            </a:r>
          </a:p>
          <a:p>
            <a:r>
              <a:rPr lang="ru-RU" dirty="0" smtClean="0"/>
              <a:t> </a:t>
            </a:r>
            <a:r>
              <a:rPr lang="ru-RU" dirty="0"/>
              <a:t>слет православных семей, </a:t>
            </a:r>
            <a:r>
              <a:rPr lang="ru-RU" dirty="0" smtClean="0"/>
              <a:t>паломничество</a:t>
            </a:r>
            <a:r>
              <a:rPr lang="ru-RU" dirty="0"/>
              <a:t>, путешествие и т.д.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Общий  принцип - </a:t>
            </a:r>
            <a:r>
              <a:rPr lang="ru-RU" dirty="0"/>
              <a:t>воспитание через совместную деятельность.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Немыслимо</a:t>
            </a:r>
            <a:r>
              <a:rPr lang="ru-RU" dirty="0"/>
              <a:t>, чтобы взрослые просто развлекали детей или предоставляли им возможность бездельничать.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4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02474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Планы воскресных школ</a:t>
            </a:r>
            <a:br>
              <a:rPr lang="ru-RU" dirty="0" smtClean="0"/>
            </a:br>
            <a:r>
              <a:rPr lang="ru-RU" dirty="0" smtClean="0"/>
              <a:t>(5   школ)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Площадка;</a:t>
            </a:r>
          </a:p>
          <a:p>
            <a:r>
              <a:rPr lang="ru-RU" dirty="0"/>
              <a:t> </a:t>
            </a:r>
            <a:r>
              <a:rPr lang="ru-RU" dirty="0" smtClean="0"/>
              <a:t>Познавательно-краеведческий  тур;</a:t>
            </a:r>
          </a:p>
          <a:p>
            <a:r>
              <a:rPr lang="ru-RU" dirty="0" smtClean="0"/>
              <a:t>Паломническая поездка;</a:t>
            </a:r>
          </a:p>
          <a:p>
            <a:r>
              <a:rPr lang="ru-RU" dirty="0" smtClean="0"/>
              <a:t>Дача;</a:t>
            </a:r>
          </a:p>
          <a:p>
            <a:r>
              <a:rPr lang="ru-RU" dirty="0" smtClean="0"/>
              <a:t>Поход. Сплав;</a:t>
            </a:r>
          </a:p>
          <a:p>
            <a:r>
              <a:rPr lang="ru-RU" dirty="0" smtClean="0"/>
              <a:t>Туристический слёт;</a:t>
            </a:r>
          </a:p>
          <a:p>
            <a:r>
              <a:rPr lang="ru-RU" dirty="0" smtClean="0"/>
              <a:t>Фестиваль «Оранжевое лето»;</a:t>
            </a:r>
          </a:p>
          <a:p>
            <a:r>
              <a:rPr lang="ru-RU" dirty="0" smtClean="0"/>
              <a:t>ВНПУ «Горлица»;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5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ru-RU" dirty="0" smtClean="0"/>
              <a:t> Нормативные документы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680520"/>
          </a:xfrm>
        </p:spPr>
        <p:txBody>
          <a:bodyPr>
            <a:noAutofit/>
          </a:bodyPr>
          <a:lstStyle/>
          <a:p>
            <a:r>
              <a:rPr lang="ru-RU" sz="1400" dirty="0"/>
              <a:t>СанПиН 2.4.4.3155-13 «Санитарно-эпидемиологические требования к устройству, содержанию и организации работы  стационарных организаций отдыха и оздоровления детей» утверждены Постановлением Главного государственного санитарного врача РФ от 27 декабря 2013 г. № 73;</a:t>
            </a:r>
          </a:p>
          <a:p>
            <a:r>
              <a:rPr lang="ru-RU" sz="1400" b="1" i="1" dirty="0"/>
              <a:t>СанПиН 2.4.4. 3048-13 «Санитарно-эпидемиологические требования к устройству и организации работы  детских лагерей палаточного типа</a:t>
            </a:r>
            <a:r>
              <a:rPr lang="ru-RU" sz="1400" b="1" i="1" dirty="0" smtClean="0"/>
              <a:t>» утверждены </a:t>
            </a:r>
            <a:r>
              <a:rPr lang="ru-RU" sz="1400" dirty="0"/>
              <a:t>Постановлением Главного государственного санитарного врача РФ от 14 мая 2013 г. № 25 (Действие данных санитарных правил не распространяется на проходящие в условиях природной среды слеты, спортивные соревнования и учебно-тренировочные сборы продолжительностью менее 7 дней, а также на туристические походы любой продолжительности (не связанные с палаточным лагерем), походные бивуаки (места ночлегов туристов в походе);</a:t>
            </a:r>
          </a:p>
          <a:p>
            <a:r>
              <a:rPr lang="ru-RU" sz="1400" dirty="0"/>
              <a:t>СанПиН 2.4.2.2842-11 «Санитарно-эпидемиологические требования к устройству, содержанию и организации работы  лагерей труда и отдыха для подростков»  утверждены Постановлением Главного государственного санитарного врача РФ от 18 марта 2011 г. № 22;</a:t>
            </a:r>
          </a:p>
          <a:p>
            <a:r>
              <a:rPr lang="ru-RU" sz="1400" dirty="0"/>
              <a:t>СанПиН 2.4.4.2599-10 «Гигиенические требования к устройству, содержанию и организации режима </a:t>
            </a:r>
            <a:r>
              <a:rPr lang="ru-RU" sz="1400" dirty="0" smtClean="0"/>
              <a:t>в оздоровительных </a:t>
            </a:r>
            <a:r>
              <a:rPr lang="ru-RU" sz="1400" dirty="0"/>
              <a:t>учреждениях с дневным пребыванием детей в период каникул» (утверждены Постановлением Главного государственного санитарного врача РФ от 19 апреля 2010 г. № 25).</a:t>
            </a:r>
          </a:p>
        </p:txBody>
      </p:sp>
    </p:spTree>
    <p:extLst>
      <p:ext uri="{BB962C8B-B14F-4D97-AF65-F5344CB8AC3E}">
        <p14:creationId xmlns:p14="http://schemas.microsoft.com/office/powerpoint/2010/main" val="39689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Юридические рекомендации по обеспечению безопасности при организации отдыха детей в православных лагерях</a:t>
            </a:r>
            <a:br>
              <a:rPr lang="ru-RU" sz="1800" b="1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12 июля 2016 «Православное образование»/Патриархия.</a:t>
            </a:r>
            <a:r>
              <a:rPr lang="en-US" sz="1800" dirty="0" err="1" smtClean="0"/>
              <a:t>ru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/>
              <a:t>Юридически детский лагерь любого вида должен быть оформлен  как юридическое лицо</a:t>
            </a:r>
          </a:p>
          <a:p>
            <a:r>
              <a:rPr lang="ru-RU" dirty="0" smtClean="0"/>
              <a:t>В </a:t>
            </a:r>
            <a:r>
              <a:rPr lang="ru-RU" dirty="0"/>
              <a:t>зависимости от типа лагеря (стационарный, палаточный, дневной городской, оздоровительный и т.д.) действует один из нормативов СанПиН, регулирующий устройство данного типа лагеря [1].</a:t>
            </a:r>
          </a:p>
          <a:p>
            <a:endParaRPr lang="ru-RU" dirty="0"/>
          </a:p>
          <a:p>
            <a:r>
              <a:rPr lang="ru-RU" dirty="0"/>
              <a:t>Без санитарно-эпидемиологического заключения о соответствии места базирования смены лагеря санитарным правилам открытие смены лагеря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2292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024744" cy="1143000"/>
          </a:xfrm>
        </p:spPr>
        <p:txBody>
          <a:bodyPr/>
          <a:lstStyle/>
          <a:p>
            <a:r>
              <a:rPr lang="ru-RU" dirty="0" smtClean="0"/>
              <a:t>  Особое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49685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 территории лагеря не должно быть сухих, надломленных и поваленных деревьев, посадок колючего кустарника и </a:t>
            </a:r>
            <a:r>
              <a:rPr lang="ru-RU" b="1" dirty="0"/>
              <a:t>растений с ядовитыми плодами</a:t>
            </a:r>
            <a:r>
              <a:rPr lang="ru-RU" dirty="0"/>
              <a:t>.</a:t>
            </a:r>
          </a:p>
          <a:p>
            <a:r>
              <a:rPr lang="ru-RU" dirty="0"/>
              <a:t>Особое внимание необходимо обратить на костровую площадку. Высота укладки дров в костер не должна превышать 0,5-0,6 м. Категорически запрещается наличие на площадке </a:t>
            </a:r>
            <a:r>
              <a:rPr lang="ru-RU" b="1" dirty="0"/>
              <a:t>легковоспламеняющихся средств для разжигания</a:t>
            </a:r>
            <a:r>
              <a:rPr lang="ru-RU" dirty="0"/>
              <a:t>.</a:t>
            </a:r>
          </a:p>
          <a:p>
            <a:r>
              <a:rPr lang="ru-RU" dirty="0"/>
              <a:t>Объектом внимания должна стать и прилегающая территория, </a:t>
            </a:r>
            <a:r>
              <a:rPr lang="ru-RU" b="1" dirty="0"/>
              <a:t>особенно подъездные дороги, выгребные ямы, канализационные колодцы, строительные объекты, временные склады стройматериалов</a:t>
            </a:r>
            <a:r>
              <a:rPr lang="ru-RU" dirty="0"/>
              <a:t>. Дороги должны содержаться в рабочем состоянии, опасные объекты должны иметь ограждение от возможного прохода детей.</a:t>
            </a:r>
          </a:p>
          <a:p>
            <a:r>
              <a:rPr lang="ru-RU" dirty="0"/>
              <a:t>Не допускаются следующие ограждения: из колючей проволоки, колючих кустарников и ядовитых растений, заборы с подгнившими или непрочно стоящими столбами, выломанными участками</a:t>
            </a:r>
            <a:r>
              <a:rPr lang="ru-RU" b="1" dirty="0"/>
              <a:t>, гвоздями, выступающими из досок.</a:t>
            </a:r>
          </a:p>
          <a:p>
            <a:r>
              <a:rPr lang="ru-RU" b="1" dirty="0"/>
              <a:t>Руководитель лагеря обязан обеспечить  оказание медицинской помощи  детям во время их отдыха, </a:t>
            </a:r>
            <a:r>
              <a:rPr lang="ru-RU" dirty="0"/>
              <a:t>и при этом должен руководствоваться </a:t>
            </a:r>
            <a:endParaRPr lang="ru-RU" dirty="0" smtClean="0"/>
          </a:p>
          <a:p>
            <a:pPr marL="68580" indent="0"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Приказом </a:t>
            </a:r>
            <a:r>
              <a:rPr lang="ru-RU" i="1" dirty="0">
                <a:solidFill>
                  <a:srgbClr val="FF0000"/>
                </a:solidFill>
              </a:rPr>
              <a:t>Министерства здравоохранения и социального развития РФ от 16 апреля 2012 г. № 363н «Об утверждении Порядка оказания медицинской помощи несовершеннолетним в период оздоровления и организованного отдыха».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0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848872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 определении  содержания деятельности лагеря, применяемых педагогических методов  необходимо руководствоваться ныне действующим </a:t>
            </a:r>
            <a:r>
              <a:rPr lang="ru-RU" i="1" dirty="0">
                <a:solidFill>
                  <a:srgbClr val="FF0000"/>
                </a:solidFill>
              </a:rPr>
              <a:t>Приказом Минобразования РФ от 13 июля 2001 г. № 2688, утвердившим «Порядок проведения смен профильных лагерей, лагерей с дневным пребыванием, лагерей труда и отдыха» </a:t>
            </a:r>
            <a:r>
              <a:rPr lang="ru-RU" dirty="0">
                <a:solidFill>
                  <a:schemeClr val="tx1"/>
                </a:solidFill>
              </a:rPr>
              <a:t>(далее — «Порядок»). Предусмотренный в приказе порядок распространяется на все смены лагерей для обучающихся и воспитанников, организуемых органами управления образованием и/или органами по делам молодежи, а также образовательными организациями.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И </a:t>
            </a:r>
            <a:r>
              <a:rPr lang="ru-RU" dirty="0">
                <a:solidFill>
                  <a:srgbClr val="C00000"/>
                </a:solidFill>
              </a:rPr>
              <a:t>хотя для иных (не образовательных) организаций данный Порядок рассматривается как примерный, рекомендуется придерживаться его положений.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Организатор смены лагеря несет в установленном законодательством Российской Федерации порядке ответственность за: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обеспечение жизнедеятельности смены лагеря;</a:t>
            </a:r>
          </a:p>
          <a:p>
            <a:r>
              <a:rPr lang="ru-RU" dirty="0"/>
              <a:t>создание условий, обеспечивающих жизнь и здоровье обучающихся, воспитанников и сотрудников;</a:t>
            </a:r>
          </a:p>
          <a:p>
            <a:r>
              <a:rPr lang="ru-RU" dirty="0"/>
              <a:t>качество реализуемых программ деятельности смены лагеря;</a:t>
            </a:r>
          </a:p>
          <a:p>
            <a:r>
              <a:rPr lang="ru-RU" dirty="0"/>
              <a:t>соответствие форм, методов и средств при проведении смены возрасту, интересам и потребностям обучающихся и воспитанников;</a:t>
            </a:r>
          </a:p>
          <a:p>
            <a:r>
              <a:rPr lang="ru-RU" dirty="0"/>
              <a:t>соблюдение прав и свобод обучающихся, воспитанников и сотрудников смены лагеря.</a:t>
            </a:r>
          </a:p>
        </p:txBody>
      </p:sp>
    </p:spTree>
    <p:extLst>
      <p:ext uri="{BB962C8B-B14F-4D97-AF65-F5344CB8AC3E}">
        <p14:creationId xmlns:p14="http://schemas.microsoft.com/office/powerpoint/2010/main" val="18375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</TotalTime>
  <Words>1124</Words>
  <Application>Microsoft Office PowerPoint</Application>
  <PresentationFormat>Экран (4:3)</PresentationFormat>
  <Paragraphs>85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 Летний отдых детей </vt:lpstr>
      <vt:lpstr> Летний отдых детей </vt:lpstr>
      <vt:lpstr>Формы </vt:lpstr>
      <vt:lpstr>   Планы воскресных школ (5   школ) </vt:lpstr>
      <vt:lpstr> Нормативные документы </vt:lpstr>
      <vt:lpstr>Юридические рекомендации по обеспечению безопасности при организации отдыха детей в православных лагерях  12 июля 2016 «Православное образование»/Патриархия.ru </vt:lpstr>
      <vt:lpstr>  Особое внимание</vt:lpstr>
      <vt:lpstr>Презентация PowerPoint</vt:lpstr>
      <vt:lpstr>Организатор смены лагеря несет в установленном законодательством Российской Федерации порядке ответственность за:</vt:lpstr>
      <vt:lpstr>Должна иметься в наличии следующая  базовая документация:</vt:lpstr>
      <vt:lpstr> Необходимо иметь</vt:lpstr>
      <vt:lpstr>Самое главное в организации лагеря:</vt:lpstr>
      <vt:lpstr>Епархиальный отдел по организованному православному отдыху паломничеству и православному туризму Московской епархии Русской Православной Церкви Паломничество и православный отдых в Московской области. Организационно-правовые требования и рекомендации.</vt:lpstr>
      <vt:lpstr>Рекомендации Епархиального отдела по организованному православному отдыху, паломничеству и православному туризму по организации поездок, путешествий, паломничеств, иных мероприятий и объектов в области православного отдыха на 2018–2019 годы</vt:lpstr>
      <vt:lpstr> Семейный отдых</vt:lpstr>
      <vt:lpstr> До 14 сентября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Летний отдых детей </dc:title>
  <dc:creator>Spector</dc:creator>
  <cp:lastModifiedBy>Spector</cp:lastModifiedBy>
  <cp:revision>14</cp:revision>
  <dcterms:created xsi:type="dcterms:W3CDTF">2018-06-08T05:41:21Z</dcterms:created>
  <dcterms:modified xsi:type="dcterms:W3CDTF">2018-06-08T09:42:28Z</dcterms:modified>
</cp:coreProperties>
</file>