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75413-67B5-49EB-918C-2F573466321E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355BF-0312-4D67-A842-0D1C002C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73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355BF-0312-4D67-A842-0D1C002C08E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85;&#1072;&#1089;&#1090;&#1072;&#1074;&#1085;&#1080;&#1082;.&#1086;&#1085;&#1083;&#1072;&#1081;&#1085;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План работы</a:t>
            </a:r>
            <a:br>
              <a:rPr lang="ru-RU" dirty="0"/>
            </a:br>
            <a:r>
              <a:rPr lang="ru-RU" dirty="0"/>
              <a:t> Отдела по организации работы  Церковно-приходских школ. Соликамской епархии </a:t>
            </a:r>
            <a:br>
              <a:rPr lang="ru-RU" dirty="0"/>
            </a:br>
            <a:r>
              <a:rPr lang="ru-RU" dirty="0"/>
              <a:t>на 2020– 2021 учебный год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752600"/>
          </a:xfrm>
        </p:spPr>
        <p:txBody>
          <a:bodyPr/>
          <a:lstStyle/>
          <a:p>
            <a:r>
              <a:rPr lang="ru-RU" dirty="0" smtClean="0"/>
              <a:t> 2 полугодие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275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Рекомендации </a:t>
            </a:r>
            <a:r>
              <a:rPr lang="ru-RU" b="1" dirty="0"/>
              <a:t>по организации дистанционной формы приходского просвещения детей и </a:t>
            </a:r>
            <a:r>
              <a:rPr lang="ru-RU" b="1" dirty="0" smtClean="0"/>
              <a:t>взрослых</a:t>
            </a:r>
          </a:p>
          <a:p>
            <a:r>
              <a:rPr lang="ru-RU" b="1" dirty="0"/>
              <a:t> Послание епископату, клиру, монашествующим и мирянам в связи с нашедшим в этом году вредоносным поветрием.</a:t>
            </a:r>
          </a:p>
          <a:p>
            <a:r>
              <a:rPr lang="ru-RU" dirty="0">
                <a:solidFill>
                  <a:srgbClr val="FF0000"/>
                </a:solidFill>
              </a:rPr>
              <a:t>Дорожная карта первоочередных мер (комплексных предложений) по формированию и развитию благоприятных условий для духовного просвещения детей в приходских общинах Русской Православной Церкви</a:t>
            </a:r>
          </a:p>
          <a:p>
            <a:r>
              <a:rPr lang="ru-RU" dirty="0" smtClean="0"/>
              <a:t>Психолого-педагогические </a:t>
            </a:r>
            <a:r>
              <a:rPr lang="ru-RU" dirty="0"/>
              <a:t>основы работы с детьми на приходе</a:t>
            </a:r>
          </a:p>
          <a:p>
            <a:r>
              <a:rPr lang="ru-RU" dirty="0" smtClean="0"/>
              <a:t>Организация </a:t>
            </a:r>
            <a:r>
              <a:rPr lang="ru-RU" dirty="0"/>
              <a:t>религиозного образования и катехизации в епархии. Правовая регламентация религиозно-образовательной деятельности</a:t>
            </a:r>
          </a:p>
          <a:p>
            <a:r>
              <a:rPr lang="ru-RU" dirty="0" smtClean="0"/>
              <a:t>Стандарт </a:t>
            </a:r>
            <a:r>
              <a:rPr lang="ru-RU" dirty="0"/>
              <a:t>учебно-воспитательной деятельности в воскресных школах (для детей) Русской Православной Церкви на территории Российской Федерации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 деятельности воскресных школ для детей Русской Православной Церкви на территории Российской </a:t>
            </a:r>
            <a:r>
              <a:rPr lang="ru-RU" dirty="0" smtClean="0"/>
              <a:t>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239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Портал о приходском просвещении</a:t>
            </a:r>
            <a:br>
              <a:rPr lang="ru-RU" sz="2000" dirty="0"/>
            </a:br>
            <a:r>
              <a:rPr lang="ru-RU" sz="2000" dirty="0"/>
              <a:t>детей и </a:t>
            </a:r>
            <a:r>
              <a:rPr lang="ru-RU" sz="2000" dirty="0" smtClean="0"/>
              <a:t>взрослых</a:t>
            </a:r>
            <a:br>
              <a:rPr lang="ru-RU" sz="2000" dirty="0" smtClean="0"/>
            </a:br>
            <a:r>
              <a:rPr lang="ru-RU" sz="2000" dirty="0" smtClean="0"/>
              <a:t>НАСТАВНИК. ОНЛАЙН.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ru-RU" dirty="0" err="1" smtClean="0">
                <a:hlinkClick r:id="rId2"/>
              </a:rPr>
              <a:t>наставник.онлайн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420888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Дорожная карта первоочередных мер (комплексных предложений) по формированию и развитию благоприятных условий для духовного просвещения детей в приходских общинах Русской Православной Церкви</a:t>
            </a:r>
          </a:p>
        </p:txBody>
      </p:sp>
    </p:spTree>
    <p:extLst>
      <p:ext uri="{BB962C8B-B14F-4D97-AF65-F5344CB8AC3E}">
        <p14:creationId xmlns:p14="http://schemas.microsoft.com/office/powerpoint/2010/main" val="722538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152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Конкурс «За нравственный подвиг учителя</a:t>
            </a:r>
            <a:r>
              <a:rPr lang="ru-RU" dirty="0" smtClean="0"/>
              <a:t>» (11.01.2021-31.03.2021)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544" y="1556792"/>
            <a:ext cx="8229600" cy="298092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1 номинация: «За организацию духовно-нравственного воспитания в образовательной организации»</a:t>
            </a:r>
          </a:p>
          <a:p>
            <a:r>
              <a:rPr lang="ru-RU" dirty="0"/>
              <a:t>2 номинация: «Лучшая дополнительная общеразвивающая программа духовно-нравственного и гражданско-патриотического воспитания детей и молодежи.»</a:t>
            </a:r>
          </a:p>
          <a:p>
            <a:r>
              <a:rPr lang="ru-RU" dirty="0"/>
              <a:t>3 номинация: «Лучшая методическая разработка в предметных областях «Основы религиозных культур и светской этики» (ОРКСЭ), «Основы духовно-нравственной культуры народов России» (ОДНКНР), «Основы православной веры» (для образовательных организаций с религиозным компонентом)»</a:t>
            </a:r>
          </a:p>
          <a:p>
            <a:r>
              <a:rPr lang="ru-RU" dirty="0"/>
              <a:t>4 номинация: «Лучший образовательный издательский проект года»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97152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/>
              <a:t>П</a:t>
            </a:r>
            <a:r>
              <a:rPr lang="ru-RU" b="1" i="1" dirty="0" smtClean="0"/>
              <a:t>ортал </a:t>
            </a:r>
            <a:r>
              <a:rPr lang="ru-RU" b="1" i="1" dirty="0"/>
              <a:t>Конкурса http://konkurs.podvig-uchitelya.ru/ . Работа, загруженная на портал, с указанием номера регистрации на титульном листе также предоставляется в распечатанном виде в Отдел образования Пермской епархии по адресу: г. Пермь, шоссе Космонавтов, 185 (Пермская Духовная семинария), к. 203 до 31 марта 2021 г. Требования к оформлению работ размещены на официальном портале Конкурса</a:t>
            </a:r>
          </a:p>
        </p:txBody>
      </p:sp>
    </p:spTree>
    <p:extLst>
      <p:ext uri="{BB962C8B-B14F-4D97-AF65-F5344CB8AC3E}">
        <p14:creationId xmlns:p14="http://schemas.microsoft.com/office/powerpoint/2010/main" val="1799646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/>
              <a:t>К 200-летию великого писателя Отдел образования Пермской епархии в содружестве с филологическим факультетом Пермского государственного национального исследовательского университета, Пермским филиалом Всероссийского общества им. </a:t>
            </a:r>
            <a:r>
              <a:rPr lang="ru-RU" sz="1600" dirty="0" err="1" smtClean="0"/>
              <a:t>Ф.М.Достоевского</a:t>
            </a:r>
            <a:r>
              <a:rPr lang="ru-RU" sz="1600" dirty="0" smtClean="0"/>
              <a:t> при поддержке Министерства образования и науки Пермского края проводят Краевой литературный конкурс «МОЙ ДОСТОЕВСКИЙ».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 конкурсе могут принять участие учащиеся образовательных учреждений, студенты СППУ </a:t>
            </a:r>
            <a:r>
              <a:rPr lang="ru-RU" sz="1600" dirty="0"/>
              <a:t>и вузов и педагоги.</a:t>
            </a:r>
            <a:br>
              <a:rPr lang="ru-RU" sz="1600" dirty="0"/>
            </a:br>
            <a:r>
              <a:rPr lang="ru-RU" sz="1600" dirty="0" smtClean="0"/>
              <a:t>Заявки </a:t>
            </a:r>
            <a:r>
              <a:rPr lang="ru-RU" sz="1600" dirty="0"/>
              <a:t>и конкурсные работы принимаются до 1 марта </a:t>
            </a:r>
            <a:r>
              <a:rPr lang="ru-RU" sz="1600" dirty="0" smtClean="0"/>
              <a:t>2021 </a:t>
            </a:r>
            <a:r>
              <a:rPr lang="ru-RU" sz="1600" dirty="0"/>
              <a:t>года по электронной почте: dnv-konkurs@mail.ru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36912"/>
            <a:ext cx="5780832" cy="38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637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pPr algn="just"/>
            <a:r>
              <a:rPr lang="ru-RU" sz="1800" dirty="0"/>
              <a:t>Конкурс проводится по традиции в два этапа и в двух номинациях:</a:t>
            </a:r>
            <a:br>
              <a:rPr lang="ru-RU" sz="1800" dirty="0"/>
            </a:br>
            <a:r>
              <a:rPr lang="ru-RU" sz="1800" dirty="0" smtClean="0"/>
              <a:t>1</a:t>
            </a:r>
            <a:r>
              <a:rPr lang="ru-RU" sz="1800" dirty="0"/>
              <a:t>) Духовная поэзия (поэтические произведения отечественных авторов);</a:t>
            </a:r>
            <a:br>
              <a:rPr lang="ru-RU" sz="1800" dirty="0"/>
            </a:br>
            <a:r>
              <a:rPr lang="ru-RU" sz="1800" dirty="0" smtClean="0"/>
              <a:t>2</a:t>
            </a:r>
            <a:r>
              <a:rPr lang="ru-RU" sz="1800" dirty="0"/>
              <a:t>) Произведения </a:t>
            </a:r>
            <a:r>
              <a:rPr lang="ru-RU" sz="1800" dirty="0" err="1"/>
              <a:t>Ф.М.Достоевского</a:t>
            </a:r>
            <a:r>
              <a:rPr lang="ru-RU" sz="1800" dirty="0"/>
              <a:t> (исполняется фрагмент произведения).</a:t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Заявки</a:t>
            </a:r>
            <a:r>
              <a:rPr lang="ru-RU" sz="1800" dirty="0"/>
              <a:t>, видеозаписи выступлений участников и скан-копии протоколов I этапа принимаются до 27 февраля 2021 г. по адресу dnv-konkurs@mail.ru</a:t>
            </a:r>
            <a:br>
              <a:rPr lang="ru-RU" sz="1800" dirty="0"/>
            </a:br>
            <a:r>
              <a:rPr lang="ru-RU" sz="1800" dirty="0" smtClean="0"/>
              <a:t>Все </a:t>
            </a:r>
            <a:r>
              <a:rPr lang="ru-RU" sz="1800" dirty="0"/>
              <a:t>подробности участия - в прилагаемых документах.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5602569" cy="420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165304"/>
            <a:ext cx="313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https://vk.com/chteniyainperm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60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4315999"/>
              </p:ext>
            </p:extLst>
          </p:nvPr>
        </p:nvGraphicFramePr>
        <p:xfrm>
          <a:off x="611560" y="404664"/>
          <a:ext cx="4968552" cy="6208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Документ" r:id="rId3" imgW="6915361" imgH="8322404" progId="Word.Document.12">
                  <p:embed/>
                </p:oleObj>
              </mc:Choice>
              <mc:Fallback>
                <p:oleObj name="Документ" r:id="rId3" imgW="6915361" imgH="83224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404664"/>
                        <a:ext cx="4968552" cy="620846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507752"/>
            <a:ext cx="2093920" cy="31408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796136" y="476672"/>
            <a:ext cx="320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/>
              <a:t>Тема года: </a:t>
            </a:r>
            <a:r>
              <a:rPr lang="ru-RU" sz="2000" b="1" dirty="0" smtClean="0"/>
              <a:t>«Александр </a:t>
            </a:r>
            <a:r>
              <a:rPr lang="ru-RU" sz="2000" b="1" dirty="0"/>
              <a:t>Невский: Запад и Восток, историческая память </a:t>
            </a:r>
            <a:r>
              <a:rPr lang="ru-RU" sz="2000" b="1" dirty="0" smtClean="0"/>
              <a:t>народа»</a:t>
            </a:r>
            <a:endParaRPr lang="ru-RU" sz="20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72" y="1671003"/>
            <a:ext cx="2304256" cy="121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72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44"/>
            <a:ext cx="8229600" cy="1143000"/>
          </a:xfrm>
        </p:spPr>
        <p:txBody>
          <a:bodyPr/>
          <a:lstStyle/>
          <a:p>
            <a:r>
              <a:rPr lang="ru-RU" dirty="0" smtClean="0"/>
              <a:t>Основные мероприятия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dirty="0"/>
              <a:t>Конкурс видеороликов, альбомов-презентаций «Моя воскресная школа</a:t>
            </a:r>
            <a:r>
              <a:rPr lang="ru-RU" dirty="0" smtClean="0"/>
              <a:t>» март-июнь                   март – декабрь 2021</a:t>
            </a:r>
          </a:p>
          <a:p>
            <a:r>
              <a:rPr lang="ru-RU" sz="1800" dirty="0"/>
              <a:t>Проект должен быть выполнен группой воспитанников (школы, </a:t>
            </a:r>
            <a:r>
              <a:rPr lang="ru-RU" sz="1800" dirty="0" smtClean="0"/>
              <a:t>группы, приходского объединения</a:t>
            </a:r>
            <a:r>
              <a:rPr lang="ru-RU" sz="1800" dirty="0"/>
              <a:t>) под руководством взрослого наставника. </a:t>
            </a:r>
            <a:endParaRPr lang="ru-RU" sz="1800" dirty="0" smtClean="0"/>
          </a:p>
          <a:p>
            <a:r>
              <a:rPr lang="ru-RU" sz="1800" dirty="0" smtClean="0"/>
              <a:t>Текст </a:t>
            </a:r>
            <a:r>
              <a:rPr lang="ru-RU" sz="1800" dirty="0"/>
              <a:t>в видеороликах </a:t>
            </a:r>
            <a:r>
              <a:rPr lang="ru-RU" sz="1800" dirty="0" smtClean="0"/>
              <a:t>должен произноситься </a:t>
            </a:r>
            <a:r>
              <a:rPr lang="ru-RU" sz="1800" dirty="0"/>
              <a:t>самими детьми. Индивидуальные работы не рассматриваются. </a:t>
            </a:r>
            <a:endParaRPr lang="ru-RU" sz="1800" dirty="0" smtClean="0"/>
          </a:p>
          <a:p>
            <a:r>
              <a:rPr lang="ru-RU" sz="1800" dirty="0" smtClean="0"/>
              <a:t>Принимается одна работа </a:t>
            </a:r>
            <a:r>
              <a:rPr lang="ru-RU" sz="1800" dirty="0"/>
              <a:t>от </a:t>
            </a:r>
            <a:r>
              <a:rPr lang="ru-RU" sz="1800" dirty="0" smtClean="0"/>
              <a:t>школы.</a:t>
            </a:r>
          </a:p>
          <a:p>
            <a:r>
              <a:rPr lang="ru-RU" sz="1800" dirty="0" smtClean="0"/>
              <a:t>Не более 7 минут.</a:t>
            </a:r>
          </a:p>
          <a:p>
            <a:endParaRPr lang="ru-RU" sz="18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131840" y="2204864"/>
            <a:ext cx="1152128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29000"/>
            <a:ext cx="210814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3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73616" cy="521744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Мероприятия  в воскресных </a:t>
            </a:r>
            <a:r>
              <a:rPr lang="ru-RU" sz="2000" b="1" dirty="0" smtClean="0"/>
              <a:t>школах.</a:t>
            </a:r>
            <a:endParaRPr lang="ru-RU" sz="2000" b="1" dirty="0"/>
          </a:p>
          <a:p>
            <a:pPr marL="0" indent="0">
              <a:buNone/>
            </a:pPr>
            <a:r>
              <a:rPr lang="ru-RU" sz="2000" dirty="0" smtClean="0"/>
              <a:t>День </a:t>
            </a:r>
            <a:r>
              <a:rPr lang="ru-RU" sz="2000" dirty="0"/>
              <a:t>православной книги.  «Образ Александра Невского в светской и православной  литературе» ( по планам воскресных школ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Интеллектуальная игра-викторина «Наследие святого благоверного великого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князя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Александра Невского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» - 27-28 марта 2021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608511" cy="24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2708920"/>
            <a:ext cx="3851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Основные вопросы:</a:t>
            </a:r>
          </a:p>
          <a:p>
            <a:pPr>
              <a:tabLst>
                <a:tab pos="447675" algn="l"/>
              </a:tabLst>
            </a:pPr>
            <a:r>
              <a:rPr lang="ru-RU" dirty="0"/>
              <a:t>1.	История жизни святого благоверного великого князя Александра Невского;</a:t>
            </a:r>
          </a:p>
          <a:p>
            <a:pPr>
              <a:tabLst>
                <a:tab pos="447675" algn="l"/>
              </a:tabLst>
            </a:pPr>
            <a:r>
              <a:rPr lang="ru-RU" dirty="0"/>
              <a:t>2.	Ратные подвиги Александра Невского на реке Неве и Чудском озере;</a:t>
            </a:r>
          </a:p>
          <a:p>
            <a:pPr>
              <a:tabLst>
                <a:tab pos="447675" algn="l"/>
              </a:tabLst>
            </a:pPr>
            <a:r>
              <a:rPr lang="ru-RU" dirty="0"/>
              <a:t>3.	Достижение мира с Ордой. Ответ князя Александра  римской церкви;</a:t>
            </a:r>
          </a:p>
          <a:p>
            <a:pPr>
              <a:tabLst>
                <a:tab pos="447675" algn="l"/>
              </a:tabLst>
            </a:pPr>
            <a:r>
              <a:rPr lang="ru-RU" dirty="0"/>
              <a:t>4.	Деятельность святого благоверного великого князя Александра Невского по укреплению православной веры.</a:t>
            </a:r>
          </a:p>
        </p:txBody>
      </p:sp>
    </p:spTree>
    <p:extLst>
      <p:ext uri="{BB962C8B-B14F-4D97-AF65-F5344CB8AC3E}">
        <p14:creationId xmlns:p14="http://schemas.microsoft.com/office/powerpoint/2010/main" val="358802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0" y="-1"/>
            <a:ext cx="9263879" cy="694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368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Основные мероприятия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4546848" cy="514543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800" dirty="0" smtClean="0">
                <a:solidFill>
                  <a:schemeClr val="bg1"/>
                </a:solidFill>
              </a:rPr>
              <a:t>ДЕНЬ ПОБЕДЫ:  </a:t>
            </a:r>
          </a:p>
          <a:p>
            <a:r>
              <a:rPr lang="ru-RU" sz="4300" b="1" dirty="0" smtClean="0">
                <a:solidFill>
                  <a:schemeClr val="bg1"/>
                </a:solidFill>
              </a:rPr>
              <a:t>Презентация Книги памяти на приходах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Участие </a:t>
            </a:r>
            <a:r>
              <a:rPr lang="ru-RU" dirty="0">
                <a:solidFill>
                  <a:schemeClr val="bg1"/>
                </a:solidFill>
              </a:rPr>
              <a:t>в акции «Бессмертный полк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Литературный марафон 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Акция «Свеча памяти» </a:t>
            </a:r>
          </a:p>
          <a:p>
            <a:r>
              <a:rPr lang="ru-RU" b="1" dirty="0">
                <a:solidFill>
                  <a:schemeClr val="bg1"/>
                </a:solidFill>
              </a:rPr>
              <a:t>Акция </a:t>
            </a:r>
            <a:r>
              <a:rPr lang="ru-RU" b="1" dirty="0" smtClean="0">
                <a:solidFill>
                  <a:schemeClr val="bg1"/>
                </a:solidFill>
              </a:rPr>
              <a:t>«Мы </a:t>
            </a:r>
            <a:r>
              <a:rPr lang="ru-RU" b="1" dirty="0">
                <a:solidFill>
                  <a:schemeClr val="bg1"/>
                </a:solidFill>
              </a:rPr>
              <a:t>помним…»</a:t>
            </a:r>
          </a:p>
        </p:txBody>
      </p:sp>
    </p:spTree>
    <p:extLst>
      <p:ext uri="{BB962C8B-B14F-4D97-AF65-F5344CB8AC3E}">
        <p14:creationId xmlns:p14="http://schemas.microsoft.com/office/powerpoint/2010/main" val="424172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373616" cy="521744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/>
              <a:t>Детская конференция  в рамках проведения  Дня памяти первоучителей славянского народа – святых равноапостольных братьев Кирилла и </a:t>
            </a:r>
            <a:r>
              <a:rPr lang="ru-RU" sz="2000" b="1" dirty="0" err="1" smtClean="0"/>
              <a:t>Мефодия</a:t>
            </a:r>
            <a:r>
              <a:rPr lang="ru-RU" sz="2000" b="1" dirty="0" smtClean="0"/>
              <a:t>: </a:t>
            </a:r>
            <a:r>
              <a:rPr lang="ru-RU" sz="2000" b="1" dirty="0"/>
              <a:t>«Александр Невский. Запад и Восток, историческая память народа»</a:t>
            </a:r>
          </a:p>
          <a:p>
            <a:pPr marL="0" indent="0">
              <a:buNone/>
            </a:pPr>
            <a:r>
              <a:rPr lang="ru-RU" sz="2000" dirty="0" smtClean="0"/>
              <a:t>Работы  конкурса  «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Александр Невский. Запад и Восток, историческая память народа</a:t>
            </a:r>
            <a:r>
              <a:rPr lang="ru-RU" sz="2000" dirty="0" smtClean="0"/>
              <a:t>»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600399" cy="190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3068960"/>
            <a:ext cx="4464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Сроки проведения</a:t>
            </a:r>
            <a:r>
              <a:rPr lang="ru-RU" dirty="0" smtClean="0"/>
              <a:t>: 30-31.05.2021</a:t>
            </a:r>
          </a:p>
          <a:p>
            <a:r>
              <a:rPr lang="ru-RU" dirty="0"/>
              <a:t>Номинации:</a:t>
            </a:r>
          </a:p>
          <a:p>
            <a:r>
              <a:rPr lang="ru-RU" dirty="0"/>
              <a:t>Сочинение</a:t>
            </a:r>
          </a:p>
          <a:p>
            <a:r>
              <a:rPr lang="ru-RU" dirty="0"/>
              <a:t>Исследовательская работа</a:t>
            </a:r>
          </a:p>
          <a:p>
            <a:r>
              <a:rPr lang="ru-RU" dirty="0"/>
              <a:t> Проект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197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ДНИ СЛАВЯНСКОЙ ПИСЬМЕННОСТИ И </a:t>
            </a:r>
            <a:r>
              <a:rPr lang="ru-RU" sz="3200" b="1" dirty="0" smtClean="0"/>
              <a:t>КУЛЬТУРЫ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/>
              <a:t>Конкурс чтецов на церковно-славянском языке для воспитанников церковно-приходских школ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49036" y="38290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Текст для прочтения выбирает жюри:</a:t>
            </a:r>
          </a:p>
          <a:p>
            <a:r>
              <a:rPr lang="ru-RU" dirty="0" smtClean="0"/>
              <a:t>а</a:t>
            </a:r>
            <a:r>
              <a:rPr lang="ru-RU" dirty="0"/>
              <a:t>) первая </a:t>
            </a:r>
            <a:r>
              <a:rPr lang="ru-RU" dirty="0" smtClean="0"/>
              <a:t>группа(1 год обучения)   </a:t>
            </a:r>
            <a:r>
              <a:rPr lang="ru-RU" dirty="0"/>
              <a:t>– утренние и вечерние молитвы;</a:t>
            </a:r>
          </a:p>
          <a:p>
            <a:r>
              <a:rPr lang="ru-RU" dirty="0" smtClean="0"/>
              <a:t>б</a:t>
            </a:r>
            <a:r>
              <a:rPr lang="ru-RU" dirty="0"/>
              <a:t>) вторая </a:t>
            </a:r>
            <a:r>
              <a:rPr lang="ru-RU" dirty="0" smtClean="0"/>
              <a:t>группа(2-3 год обучения) </a:t>
            </a:r>
            <a:r>
              <a:rPr lang="ru-RU" dirty="0"/>
              <a:t>– Евангелие;</a:t>
            </a:r>
          </a:p>
          <a:p>
            <a:r>
              <a:rPr lang="ru-RU" dirty="0" smtClean="0"/>
              <a:t>в</a:t>
            </a:r>
            <a:r>
              <a:rPr lang="ru-RU" dirty="0"/>
              <a:t>) третья </a:t>
            </a:r>
            <a:r>
              <a:rPr lang="ru-RU" dirty="0" smtClean="0"/>
              <a:t>группа(4 год обучения) </a:t>
            </a:r>
            <a:r>
              <a:rPr lang="ru-RU" dirty="0"/>
              <a:t>– </a:t>
            </a:r>
            <a:r>
              <a:rPr lang="ru-RU" dirty="0" smtClean="0"/>
              <a:t>Евангелие, псалмы </a:t>
            </a:r>
            <a:r>
              <a:rPr lang="ru-RU" dirty="0"/>
              <a:t>из Шестопсалмия и </a:t>
            </a:r>
            <a:r>
              <a:rPr lang="ru-RU" dirty="0" smtClean="0"/>
              <a:t>Часов+ </a:t>
            </a:r>
            <a:r>
              <a:rPr lang="ru-RU" dirty="0"/>
              <a:t>Мой любимый текст на церковнославянском языке </a:t>
            </a:r>
            <a:r>
              <a:rPr lang="ru-RU" dirty="0" smtClean="0"/>
              <a:t>(готовит </a:t>
            </a:r>
            <a:r>
              <a:rPr lang="ru-RU" dirty="0"/>
              <a:t>дома текст для </a:t>
            </a:r>
            <a:r>
              <a:rPr lang="ru-RU" dirty="0" smtClean="0"/>
              <a:t>прочтения)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95936" y="285622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Заявки на участие в конкурсе </a:t>
            </a:r>
            <a:r>
              <a:rPr lang="ru-RU" dirty="0" smtClean="0">
                <a:solidFill>
                  <a:srgbClr val="FF0000"/>
                </a:solidFill>
              </a:rPr>
              <a:t>- до 15 мая 2021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0196" y="3235840"/>
            <a:ext cx="464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Задания: домашний часть+ практическая часть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176" r="20944" b="58728"/>
          <a:stretch/>
        </p:blipFill>
        <p:spPr bwMode="auto">
          <a:xfrm>
            <a:off x="251520" y="5084626"/>
            <a:ext cx="3888432" cy="132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27576" y="2897207"/>
            <a:ext cx="36403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Задачи Конкурса: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</a:t>
            </a:r>
            <a:r>
              <a:rPr lang="ru-RU" sz="1200" dirty="0"/>
              <a:t>потребности церковно-славянского чтения;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совершенствование навыков чтения богослужебных текстов;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развитие у воспитанников навыков публичного выступления;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обмен опытом по организации работы в воскресных </a:t>
            </a:r>
            <a:r>
              <a:rPr lang="ru-RU" sz="1200" dirty="0" smtClean="0"/>
              <a:t>школах.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99163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мероприятия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Конкурс </a:t>
            </a:r>
            <a:r>
              <a:rPr lang="ru-RU" dirty="0" err="1"/>
              <a:t>проектно</a:t>
            </a:r>
            <a:r>
              <a:rPr lang="ru-RU" dirty="0"/>
              <a:t> - исследовательских работ «Святые </a:t>
            </a:r>
            <a:r>
              <a:rPr lang="ru-RU" dirty="0" err="1"/>
              <a:t>Угодицы</a:t>
            </a:r>
            <a:r>
              <a:rPr lang="ru-RU" dirty="0"/>
              <a:t> Божии  земли </a:t>
            </a:r>
            <a:r>
              <a:rPr lang="ru-RU" dirty="0" err="1"/>
              <a:t>Соликамския</a:t>
            </a:r>
            <a:r>
              <a:rPr lang="ru-RU" dirty="0"/>
              <a:t>,  молите Бога о нас</a:t>
            </a:r>
            <a:r>
              <a:rPr lang="ru-RU" dirty="0" smtClean="0"/>
              <a:t>!»-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июнь- декабрь 2021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33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мероприятия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716898"/>
              </p:ext>
            </p:extLst>
          </p:nvPr>
        </p:nvGraphicFramePr>
        <p:xfrm>
          <a:off x="755576" y="2636912"/>
          <a:ext cx="7272808" cy="2376264"/>
        </p:xfrm>
        <a:graphic>
          <a:graphicData uri="http://schemas.openxmlformats.org/drawingml/2006/table">
            <a:tbl>
              <a:tblPr firstRow="1" firstCol="1" bandRow="1"/>
              <a:tblGrid>
                <a:gridCol w="7272808"/>
              </a:tblGrid>
              <a:tr h="994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Организация летней работы с воспитанниками воскресных школ </a:t>
                      </a:r>
                      <a:r>
                        <a:rPr lang="ru-RU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Соликамской епархии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5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Духовно-нравственное военно-патриотическое учение «Горлица»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15816" y="155679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Лето 2021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9148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722</Words>
  <Application>Microsoft Office PowerPoint</Application>
  <PresentationFormat>Экран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Документ</vt:lpstr>
      <vt:lpstr>План работы  Отдела по организации работы  Церковно-приходских школ. Соликамской епархии  на 2020– 2021 учебный год </vt:lpstr>
      <vt:lpstr>Презентация PowerPoint</vt:lpstr>
      <vt:lpstr>Основные мероприятия </vt:lpstr>
      <vt:lpstr>Основные мероприятия</vt:lpstr>
      <vt:lpstr>Основные мероприятия</vt:lpstr>
      <vt:lpstr>Основные мероприятия</vt:lpstr>
      <vt:lpstr>ДНИ СЛАВЯНСКОЙ ПИСЬМЕННОСТИ И КУЛЬТУРЫ</vt:lpstr>
      <vt:lpstr>Основные мероприятия </vt:lpstr>
      <vt:lpstr>Основные мероприятия</vt:lpstr>
      <vt:lpstr>Документы</vt:lpstr>
      <vt:lpstr>Портал о приходском просвещении детей и взрослых НАСТАВНИК. ОНЛАЙН. </vt:lpstr>
      <vt:lpstr>Конкурс «За нравственный подвиг учителя» (11.01.2021-31.03.2021)</vt:lpstr>
      <vt:lpstr>К 200-летию великого писателя Отдел образования Пермской епархии в содружестве с филологическим факультетом Пермского государственного национального исследовательского университета, Пермским филиалом Всероссийского общества им. Ф.М.Достоевского при поддержке Министерства образования и науки Пермского края проводят Краевой литературный конкурс «МОЙ ДОСТОЕВСКИЙ».  В конкурсе могут принять участие учащиеся образовательных учреждений, студенты СППУ и вузов и педагоги. Заявки и конкурсные работы принимаются до 1 марта 2021 года по электронной почте: dnv-konkurs@mail.ru</vt:lpstr>
      <vt:lpstr>Конкурс проводится по традиции в два этапа и в двух номинациях: 1) Духовная поэзия (поэтические произведения отечественных авторов); 2) Произведения Ф.М.Достоевского (исполняется фрагмент произведения).  Заявки, видеозаписи выступлений участников и скан-копии протоколов I этапа принимаются до 27 февраля 2021 г. по адресу dnv-konkurs@mail.ru Все подробности участия - в прилагаемых документах.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работы  Отдела Церковно -Приходских школ Соликамской епархии  на 2020– 2021 учебный год </dc:title>
  <dc:creator>user</dc:creator>
  <cp:lastModifiedBy>user</cp:lastModifiedBy>
  <cp:revision>16</cp:revision>
  <dcterms:created xsi:type="dcterms:W3CDTF">2021-02-02T11:37:34Z</dcterms:created>
  <dcterms:modified xsi:type="dcterms:W3CDTF">2021-02-05T14:08:01Z</dcterms:modified>
</cp:coreProperties>
</file>